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414" r:id="rId2"/>
    <p:sldId id="346" r:id="rId3"/>
    <p:sldId id="385" r:id="rId4"/>
    <p:sldId id="395" r:id="rId5"/>
    <p:sldId id="394" r:id="rId6"/>
    <p:sldId id="393" r:id="rId7"/>
    <p:sldId id="396" r:id="rId8"/>
    <p:sldId id="397" r:id="rId9"/>
    <p:sldId id="410" r:id="rId10"/>
    <p:sldId id="392" r:id="rId11"/>
    <p:sldId id="391" r:id="rId12"/>
    <p:sldId id="398" r:id="rId13"/>
    <p:sldId id="399" r:id="rId14"/>
    <p:sldId id="400" r:id="rId1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662765-BE40-4CD4-AD0B-F8C306B2B0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(247)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A2E273-9D6B-4CA9-BABE-E0486A064F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2/17/2021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E7DC44-BB19-4629-8431-0557DC3BF6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8A78E0-EDA7-4E82-8E0A-EE917A87E6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1A27-5F95-4AF3-A88C-DF6E5C5DA6E9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46509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(247)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2/17/2021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1125418-07AE-44CD-B08D-B10563A46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4801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013484-FE6A-4788-B1C8-AF410A42F07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2/17/2021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CE17AF-47FC-438B-A9AE-3B60DBE7AF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A6924E62-A33D-41B9-9BD2-174532F9912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(247)</a:t>
            </a:r>
          </a:p>
        </p:txBody>
      </p:sp>
    </p:spTree>
    <p:extLst>
      <p:ext uri="{BB962C8B-B14F-4D97-AF65-F5344CB8AC3E}">
        <p14:creationId xmlns:p14="http://schemas.microsoft.com/office/powerpoint/2010/main" val="1987235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0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1" y="4475026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2/19/2021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8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5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582650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2/19/2021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99939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2/19/2021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8832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2/19/2021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4723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2/19/2021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56875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6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4" y="1151799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4" y="4897056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2/19/2021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39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788033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4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2/19/2021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59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2/19/2021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2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42049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2/19/2021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77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822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5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9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2/19/2021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598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76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2/19/2021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6" y="668598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56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3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2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2/19/2021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5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162212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3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2/19/2021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3917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2/19/2021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4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3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617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3888">
          <p15:clr>
            <a:srgbClr val="F26B43"/>
          </p15:clr>
        </p15:guide>
        <p15:guide id="10" pos="527">
          <p15:clr>
            <a:srgbClr val="F26B43"/>
          </p15:clr>
        </p15:guide>
        <p15:guide id="11" pos="48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4" y="1592443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14:</a:t>
            </a:r>
            <a:br>
              <a:rPr lang="en-US" dirty="0"/>
            </a:br>
            <a:r>
              <a:rPr lang="en-US" dirty="0"/>
              <a:t>Contention Over The Man Born Blind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288879"/>
          </a:xfrm>
        </p:spPr>
        <p:txBody>
          <a:bodyPr>
            <a:spAutoFit/>
          </a:bodyPr>
          <a:lstStyle/>
          <a:p>
            <a:r>
              <a:rPr lang="en-US" sz="2000" dirty="0"/>
              <a:t>February 17, 2021</a:t>
            </a:r>
          </a:p>
          <a:p>
            <a:endParaRPr lang="en-US" sz="2000" dirty="0"/>
          </a:p>
          <a:p>
            <a:r>
              <a:rPr lang="en-US" sz="3200" dirty="0"/>
              <a:t>John 9:1-41</a:t>
            </a:r>
          </a:p>
        </p:txBody>
      </p:sp>
    </p:spTree>
    <p:extLst>
      <p:ext uri="{BB962C8B-B14F-4D97-AF65-F5344CB8AC3E}">
        <p14:creationId xmlns:p14="http://schemas.microsoft.com/office/powerpoint/2010/main" val="1103077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70789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484674"/>
            <a:ext cx="8343900" cy="5262979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Jesus healed the man of his blindness, </a:t>
            </a:r>
            <a:r>
              <a:rPr lang="en-US" sz="2400" i="1" dirty="0">
                <a:solidFill>
                  <a:schemeClr val="tx1"/>
                </a:solidFill>
              </a:rPr>
              <a:t>“ … </a:t>
            </a:r>
            <a:r>
              <a:rPr lang="en-US" sz="2400" b="1" i="1" dirty="0">
                <a:solidFill>
                  <a:schemeClr val="tx1"/>
                </a:solidFill>
              </a:rPr>
              <a:t>That the works of God should be made manifest in Him</a:t>
            </a:r>
            <a:r>
              <a:rPr lang="en-US" sz="2400" i="1" dirty="0">
                <a:solidFill>
                  <a:schemeClr val="tx1"/>
                </a:solidFill>
              </a:rPr>
              <a:t>.”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In this act, Jesus showed compassion toward those who suffer physically. (cf. Matthew 9:36; 14:14; 15:32)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But, Jesus came to provide spiritual healing. cf. John 3:17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He is the light of the world. He came to illuminate the way of eternal life. (cf. John 8:12; 1:5)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His miracles proved He is the Son of God and has the power to deliver us from the bondage of sin.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(cf. John 20:30-31; Acts 2:22)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Jesus not only overcame the devil by healing physical afflictions</a:t>
            </a:r>
            <a:r>
              <a:rPr lang="en-US" sz="2400" i="0" dirty="0">
                <a:solidFill>
                  <a:schemeClr val="tx1"/>
                </a:solidFill>
              </a:rPr>
              <a:t> (Matthew 12:22-29), </a:t>
            </a:r>
            <a:r>
              <a:rPr lang="en-US" sz="2400" dirty="0">
                <a:solidFill>
                  <a:schemeClr val="tx1"/>
                </a:solidFill>
              </a:rPr>
              <a:t>but He overcame the devil’s power of spiritual death when He arose from the grave.</a:t>
            </a:r>
            <a:r>
              <a:rPr lang="en-US" sz="2400" i="0" dirty="0">
                <a:solidFill>
                  <a:schemeClr val="tx1"/>
                </a:solidFill>
              </a:rPr>
              <a:t> (Hebrews 2:14-15)</a:t>
            </a:r>
          </a:p>
        </p:txBody>
      </p:sp>
    </p:spTree>
    <p:extLst>
      <p:ext uri="{BB962C8B-B14F-4D97-AF65-F5344CB8AC3E}">
        <p14:creationId xmlns:p14="http://schemas.microsoft.com/office/powerpoint/2010/main" val="749116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70789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615" y="1484674"/>
            <a:ext cx="8477250" cy="5139869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HOW WAS THE BLIND MAN MADE TO SEE? John 9:6-12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9:6-7 – The healing power was not in the clay or in the waters of the pool of Siloam.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In other cases He also used spittle to effect a cure on those in need of healing: a blind man (Mark 8:23), and a deaf and dumb man (Mark 7:33).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Yet, when this blind man obeyed, he was healed much like Naaman was healed of his leprosy. (cf. 2 Kings 5:1-14;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Luke 4:27)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Naaman was told to </a:t>
            </a:r>
            <a:r>
              <a:rPr lang="en-US" sz="2400" i="1" dirty="0">
                <a:solidFill>
                  <a:schemeClr val="tx1"/>
                </a:solidFill>
              </a:rPr>
              <a:t>“Go </a:t>
            </a:r>
            <a:r>
              <a:rPr lang="en-US" sz="3200" b="1" i="1" dirty="0">
                <a:solidFill>
                  <a:schemeClr val="tx1"/>
                </a:solidFill>
              </a:rPr>
              <a:t>and</a:t>
            </a:r>
            <a:r>
              <a:rPr lang="en-US" sz="2400" i="1" dirty="0">
                <a:solidFill>
                  <a:schemeClr val="tx1"/>
                </a:solidFill>
              </a:rPr>
              <a:t> dip in the river Jordan seven times …”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The blind man was told to </a:t>
            </a:r>
            <a:r>
              <a:rPr lang="en-US" sz="2400" i="1" dirty="0">
                <a:solidFill>
                  <a:schemeClr val="tx1"/>
                </a:solidFill>
              </a:rPr>
              <a:t>“Go </a:t>
            </a:r>
            <a:r>
              <a:rPr lang="en-US" sz="3200" b="1" i="1" dirty="0">
                <a:solidFill>
                  <a:schemeClr val="tx1"/>
                </a:solidFill>
              </a:rPr>
              <a:t>and</a:t>
            </a:r>
            <a:r>
              <a:rPr lang="en-US" sz="2400" i="1" dirty="0">
                <a:solidFill>
                  <a:schemeClr val="tx1"/>
                </a:solidFill>
              </a:rPr>
              <a:t> wash in the pool of Siloam.”</a:t>
            </a:r>
          </a:p>
        </p:txBody>
      </p:sp>
    </p:spTree>
    <p:extLst>
      <p:ext uri="{BB962C8B-B14F-4D97-AF65-F5344CB8AC3E}">
        <p14:creationId xmlns:p14="http://schemas.microsoft.com/office/powerpoint/2010/main" val="2415886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70789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042" y="1484674"/>
            <a:ext cx="8477250" cy="5201424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HOW WAS THE BLIND MAN MADE TO SEE? John 9:6-12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9:6-7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Likewise, we are cleansed from sin by grace.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Our cleansing from sin is not possible by human meritorious deeds (Ephesians 2:8-9, ) but obedience to God’ commandments is essential. (Ephesians 2:10; cf. Romans 6:17-18; Hebrews 5:8-9; Luke 6:46)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</a:rPr>
              <a:t>More than </a:t>
            </a:r>
            <a:r>
              <a:rPr lang="en-US" sz="2000" i="1" dirty="0">
                <a:solidFill>
                  <a:schemeClr val="tx1"/>
                </a:solidFill>
              </a:rPr>
              <a:t>“faith only” </a:t>
            </a:r>
            <a:r>
              <a:rPr lang="en-US" sz="2000" dirty="0">
                <a:solidFill>
                  <a:schemeClr val="tx1"/>
                </a:solidFill>
              </a:rPr>
              <a:t>is necessary for salvation. (cf. James 2:24)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</a:rPr>
              <a:t>We must hear the word for faith to be produced.</a:t>
            </a:r>
            <a:r>
              <a:rPr lang="en-US" i="0" dirty="0">
                <a:solidFill>
                  <a:schemeClr val="tx1"/>
                </a:solidFill>
              </a:rPr>
              <a:t> Romans 10:17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0" dirty="0">
                <a:solidFill>
                  <a:schemeClr val="tx1"/>
                </a:solidFill>
              </a:rPr>
              <a:t>Mark 16:16, </a:t>
            </a:r>
            <a:r>
              <a:rPr lang="en-US" dirty="0">
                <a:solidFill>
                  <a:schemeClr val="tx1"/>
                </a:solidFill>
              </a:rPr>
              <a:t>“He that </a:t>
            </a:r>
            <a:r>
              <a:rPr lang="en-US" u="sng" dirty="0">
                <a:solidFill>
                  <a:schemeClr val="tx1"/>
                </a:solidFill>
              </a:rPr>
              <a:t>believeth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and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tx1"/>
                </a:solidFill>
              </a:rPr>
              <a:t>is baptized</a:t>
            </a:r>
            <a:r>
              <a:rPr lang="en-US" dirty="0">
                <a:solidFill>
                  <a:schemeClr val="tx1"/>
                </a:solidFill>
              </a:rPr>
              <a:t> shall be saved; but he that disbelieveth shall be condemned.”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0" dirty="0">
                <a:solidFill>
                  <a:schemeClr val="tx1"/>
                </a:solidFill>
              </a:rPr>
              <a:t>Acts 2:38, </a:t>
            </a:r>
            <a:r>
              <a:rPr lang="en-US" dirty="0">
                <a:solidFill>
                  <a:schemeClr val="tx1"/>
                </a:solidFill>
              </a:rPr>
              <a:t>“And Peter (said) unto them, </a:t>
            </a:r>
            <a:r>
              <a:rPr lang="en-US" u="sng" dirty="0">
                <a:solidFill>
                  <a:schemeClr val="tx1"/>
                </a:solidFill>
              </a:rPr>
              <a:t>Repent ye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and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tx1"/>
                </a:solidFill>
              </a:rPr>
              <a:t>be baptized</a:t>
            </a:r>
            <a:r>
              <a:rPr lang="en-US" dirty="0">
                <a:solidFill>
                  <a:schemeClr val="tx1"/>
                </a:solidFill>
              </a:rPr>
              <a:t> every one of you in the name of Jesus Christ unto the remission of your sins; and ye shall receive the gift of the Holy Spirit.”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</a:rPr>
              <a:t>Confess.</a:t>
            </a:r>
            <a:r>
              <a:rPr lang="en-US" i="0" dirty="0">
                <a:solidFill>
                  <a:schemeClr val="tx1"/>
                </a:solidFill>
              </a:rPr>
              <a:t> Acts 8:37; Romans 10:9-10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</a:rPr>
              <a:t>Baptism puts one into Christ where he can enjoy the blessings of salvation and forgiveness.</a:t>
            </a:r>
            <a:r>
              <a:rPr lang="en-US" i="0" dirty="0">
                <a:solidFill>
                  <a:schemeClr val="tx1"/>
                </a:solidFill>
              </a:rPr>
              <a:t> (Galatians 3:26-27; Ephesians 1:7; cf. 1 Peter 3:21;</a:t>
            </a:r>
            <a:br>
              <a:rPr lang="en-US" i="0" dirty="0">
                <a:solidFill>
                  <a:schemeClr val="tx1"/>
                </a:solidFill>
              </a:rPr>
            </a:br>
            <a:r>
              <a:rPr lang="en-US" i="0" dirty="0">
                <a:solidFill>
                  <a:schemeClr val="tx1"/>
                </a:solidFill>
              </a:rPr>
              <a:t>Acts 22:16)</a:t>
            </a:r>
          </a:p>
        </p:txBody>
      </p:sp>
    </p:spTree>
    <p:extLst>
      <p:ext uri="{BB962C8B-B14F-4D97-AF65-F5344CB8AC3E}">
        <p14:creationId xmlns:p14="http://schemas.microsoft.com/office/powerpoint/2010/main" val="167567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70789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188" y="1484674"/>
            <a:ext cx="8477250" cy="255993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HOW WAS THE BLIND MAN MADE TO SEE? John 9:6-12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9:8-9 – The neighbors who saw this blind man now healed, question whether this was the same man.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This man was a </a:t>
            </a:r>
            <a:r>
              <a:rPr lang="en-US" sz="2400" i="1" dirty="0">
                <a:solidFill>
                  <a:schemeClr val="tx1"/>
                </a:solidFill>
              </a:rPr>
              <a:t>“beggar”</a:t>
            </a:r>
            <a:r>
              <a:rPr lang="en-US" sz="2400" dirty="0">
                <a:solidFill>
                  <a:schemeClr val="tx1"/>
                </a:solidFill>
              </a:rPr>
              <a:t> – verse 8. (commonly known)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There was no trickery, for this was indeed the same man who was blind from birth.</a:t>
            </a:r>
          </a:p>
        </p:txBody>
      </p:sp>
    </p:spTree>
    <p:extLst>
      <p:ext uri="{BB962C8B-B14F-4D97-AF65-F5344CB8AC3E}">
        <p14:creationId xmlns:p14="http://schemas.microsoft.com/office/powerpoint/2010/main" val="1916078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70789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615" y="1484674"/>
            <a:ext cx="8477250" cy="255993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HOW WAS THE BLIND MAN MADE TO SEE? John 9:6-12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9:10-12 – The purpose of this miracle had been served.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This was a sign that effectively convinced the neighbors that Jesus had supernatural powers. (cf. Acts 2:22;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2:11; John 3:1-2; John 20:30-31)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neighbors ask, </a:t>
            </a:r>
            <a:r>
              <a:rPr lang="en-US" sz="2400" i="1" dirty="0">
                <a:solidFill>
                  <a:schemeClr val="tx1"/>
                </a:solidFill>
              </a:rPr>
              <a:t>“Where is he?”</a:t>
            </a:r>
          </a:p>
        </p:txBody>
      </p:sp>
    </p:spTree>
    <p:extLst>
      <p:ext uri="{BB962C8B-B14F-4D97-AF65-F5344CB8AC3E}">
        <p14:creationId xmlns:p14="http://schemas.microsoft.com/office/powerpoint/2010/main" val="167994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9967B-A48A-46F3-874D-74AAEB2B7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6195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612" y="1627549"/>
            <a:ext cx="7839075" cy="352442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In this chapter we read another great miracle of Jesus as He heals a man who was born blind.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Blind man is questioned many times about the healing and who healed him.</a:t>
            </a:r>
            <a:r>
              <a:rPr lang="en-US" sz="2400" i="0" dirty="0">
                <a:solidFill>
                  <a:schemeClr val="tx1"/>
                </a:solidFill>
              </a:rPr>
              <a:t> (9:10, 15, 17, 26)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Note</a:t>
            </a:r>
            <a:r>
              <a:rPr lang="en-US" sz="2400" dirty="0">
                <a:solidFill>
                  <a:schemeClr val="tx1"/>
                </a:solidFill>
              </a:rPr>
              <a:t>: the progression of the man’s thinking as he is questioned by the Pharisees.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This man is now able to see what those who were sighted could not see!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Never before had such been done.</a:t>
            </a:r>
            <a:r>
              <a:rPr lang="en-US" sz="2400" i="0" dirty="0">
                <a:solidFill>
                  <a:schemeClr val="tx1"/>
                </a:solidFill>
              </a:rPr>
              <a:t> (cf. 9:32)</a:t>
            </a:r>
          </a:p>
        </p:txBody>
      </p:sp>
    </p:spTree>
    <p:extLst>
      <p:ext uri="{BB962C8B-B14F-4D97-AF65-F5344CB8AC3E}">
        <p14:creationId xmlns:p14="http://schemas.microsoft.com/office/powerpoint/2010/main" val="1963016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61362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528401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The miracles of the gospel of John have a specific purpose. (John 20:30-31)</a:t>
            </a:r>
          </a:p>
          <a:p>
            <a:r>
              <a:rPr lang="en-US" sz="2400" dirty="0">
                <a:solidFill>
                  <a:schemeClr val="tx1"/>
                </a:solidFill>
              </a:rPr>
              <a:t>2:1-11 – Water to wine … Power over quality.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4:46-54 – Nobleman’s son healed … Power over distance.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5:1-9 – Afflicted man … Power over time.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6:1-14 – Fed 5,000 men … Power over quantity.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7:16-21 – Walked on the water … Power over nature.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9:1-12 – Blind man healed … Power over darkness.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11:1-46 – Raised Lazarus … Power over death.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miracle of this chapter shows that Jesus is from God. cf. John 3:1-2</a:t>
            </a:r>
          </a:p>
        </p:txBody>
      </p:sp>
    </p:spTree>
    <p:extLst>
      <p:ext uri="{BB962C8B-B14F-4D97-AF65-F5344CB8AC3E}">
        <p14:creationId xmlns:p14="http://schemas.microsoft.com/office/powerpoint/2010/main" val="3577736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70789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466845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WHO SINNED TO CAUSE THIS MAN’S BLINDNESS? John 9:1-5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9:1-2 – </a:t>
            </a:r>
            <a:r>
              <a:rPr lang="en-US" sz="2400" i="1" dirty="0">
                <a:solidFill>
                  <a:schemeClr val="tx1"/>
                </a:solidFill>
              </a:rPr>
              <a:t>The disciples question the cause of this man’s blindness, “Who sinned, this man or his parents?”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Many try to explain all tragedy as the consequence of some sin. “Is God punishing us for some sin?”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Jesus unequivocally denies that all such tragedies are the direct result of sin and that sin caused this man’s blindness.</a:t>
            </a:r>
          </a:p>
          <a:p>
            <a:pPr lvl="1"/>
            <a:r>
              <a:rPr lang="en-US" sz="2400" i="0" dirty="0">
                <a:solidFill>
                  <a:schemeClr val="tx1"/>
                </a:solidFill>
              </a:rPr>
              <a:t>John 9:3, </a:t>
            </a:r>
            <a:r>
              <a:rPr lang="en-US" sz="2400" dirty="0">
                <a:solidFill>
                  <a:schemeClr val="tx1"/>
                </a:solidFill>
              </a:rPr>
              <a:t>“Jesus answered, Neither did this man sin, nor his parents: but that the works of God should be made manifest in him.”</a:t>
            </a:r>
          </a:p>
        </p:txBody>
      </p:sp>
    </p:spTree>
    <p:extLst>
      <p:ext uri="{BB962C8B-B14F-4D97-AF65-F5344CB8AC3E}">
        <p14:creationId xmlns:p14="http://schemas.microsoft.com/office/powerpoint/2010/main" val="3833495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70789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023" y="1484674"/>
            <a:ext cx="8115301" cy="51433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WHO SINNED TO CAUSE THIS MAN’S BLINDNESS? John 9:1-5</a:t>
            </a:r>
          </a:p>
          <a:p>
            <a:r>
              <a:rPr lang="en-US" sz="2400" dirty="0">
                <a:solidFill>
                  <a:schemeClr val="tx1"/>
                </a:solidFill>
              </a:rPr>
              <a:t>Certainly all sin will be punished, but not all sin is punished now through some tragedy.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Bible reveals several examples of direct punishment for sins.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Nadab and Abihu.</a:t>
            </a:r>
            <a:r>
              <a:rPr lang="en-US" sz="2000" i="0" dirty="0">
                <a:solidFill>
                  <a:schemeClr val="tx1"/>
                </a:solidFill>
              </a:rPr>
              <a:t> Leviticus 10:1-2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Uzziah.</a:t>
            </a:r>
            <a:r>
              <a:rPr lang="en-US" sz="2000" i="0" dirty="0">
                <a:solidFill>
                  <a:schemeClr val="tx1"/>
                </a:solidFill>
              </a:rPr>
              <a:t> 2 Chronicles 26:16-23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However, not every physical affliction is a direct punishment for one’s sins.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Tragedy often comes to righteous and unrighteous people alike.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Note the Galileans, Siloam.</a:t>
            </a:r>
            <a:r>
              <a:rPr lang="en-US" sz="2000" i="0" dirty="0">
                <a:solidFill>
                  <a:schemeClr val="tx1"/>
                </a:solidFill>
              </a:rPr>
              <a:t> Luke 13:1-5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Note Job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0535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70789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360137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WHO SINNED TO CAUSE THIS MAN’S BLINDNESS? John 9:1-5</a:t>
            </a:r>
          </a:p>
          <a:p>
            <a:r>
              <a:rPr lang="en-US" sz="2400" dirty="0">
                <a:solidFill>
                  <a:schemeClr val="tx1"/>
                </a:solidFill>
              </a:rPr>
              <a:t>At times tragedy is the result of human frailty, inheritance, laws of nature being disobeyed, etc.</a:t>
            </a:r>
          </a:p>
          <a:p>
            <a:r>
              <a:rPr lang="en-US" sz="2400" dirty="0">
                <a:solidFill>
                  <a:schemeClr val="tx1"/>
                </a:solidFill>
              </a:rPr>
              <a:t>Sometimes sin results in tragedy to ourselves and others. (Venereal disease, wreck caused by drunken driver, etc.)</a:t>
            </a:r>
          </a:p>
          <a:p>
            <a:r>
              <a:rPr lang="en-US" sz="2400" dirty="0">
                <a:solidFill>
                  <a:schemeClr val="tx1"/>
                </a:solidFill>
              </a:rPr>
              <a:t>All this serves only to prove that mortal men cannot always determine why some specific afflictions occur.</a:t>
            </a:r>
          </a:p>
        </p:txBody>
      </p:sp>
    </p:spTree>
    <p:extLst>
      <p:ext uri="{BB962C8B-B14F-4D97-AF65-F5344CB8AC3E}">
        <p14:creationId xmlns:p14="http://schemas.microsoft.com/office/powerpoint/2010/main" val="256198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70789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325422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WHO SINNED TO CAUSE THIS MAN’S BLINDNESS? John 9:1-5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9:3-5 – Jesus’ response to the disciples’ question.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emphatically denies that sin resulted in this man’s blindness.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Rather than trying to determine if we are being punished for some specific sin, we should be reminded of the devil’s role in sin and suffering.</a:t>
            </a:r>
          </a:p>
        </p:txBody>
      </p:sp>
    </p:spTree>
    <p:extLst>
      <p:ext uri="{BB962C8B-B14F-4D97-AF65-F5344CB8AC3E}">
        <p14:creationId xmlns:p14="http://schemas.microsoft.com/office/powerpoint/2010/main" val="1994633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70789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360137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WHO SINNED TO CAUSE THIS MAN’S BLINDNESS? John 9:1-5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9:3-5 – Jesus’ response to the disciples’ question.</a:t>
            </a:r>
          </a:p>
          <a:p>
            <a:r>
              <a:rPr lang="en-US" sz="2400" dirty="0">
                <a:solidFill>
                  <a:schemeClr val="tx1"/>
                </a:solidFill>
              </a:rPr>
              <a:t>God desires that we have peace and perfection. That is why He planned heaven. (cf. John 3:16; Revelation 21, 22)</a:t>
            </a:r>
          </a:p>
          <a:p>
            <a:r>
              <a:rPr lang="en-US" sz="2400" dirty="0">
                <a:solidFill>
                  <a:schemeClr val="tx1"/>
                </a:solidFill>
              </a:rPr>
              <a:t>Sin and death as well as fleshly afflictions are the result of the devil’s enticing man to sin. (cf. Genesis 3:1-6, 16; Romans 5:12)</a:t>
            </a:r>
          </a:p>
        </p:txBody>
      </p:sp>
    </p:spTree>
    <p:extLst>
      <p:ext uri="{BB962C8B-B14F-4D97-AF65-F5344CB8AC3E}">
        <p14:creationId xmlns:p14="http://schemas.microsoft.com/office/powerpoint/2010/main" val="2376916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70789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4" y="1484674"/>
            <a:ext cx="8181976" cy="5262979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WHO SINNED TO CAUSE THIS MAN’S BLINDNESS? John 9:1-5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9:3-5 – Jesus’ response to the disciples’ question.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The devil is to be blamed for human suffering, not God. However, cf. Deuteronomy 30:15. How would God set calamity before the people?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Cause and effect – Inevitable consequences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tx1"/>
                </a:solidFill>
              </a:rPr>
              <a:t>Amos 3:6, </a:t>
            </a:r>
            <a:r>
              <a:rPr lang="en-US" sz="2400" dirty="0">
                <a:solidFill>
                  <a:schemeClr val="tx1"/>
                </a:solidFill>
              </a:rPr>
              <a:t>“shall evil befall a city, and Jehovah hath not done it?”</a:t>
            </a:r>
            <a:r>
              <a:rPr lang="en-US" sz="2400" i="0" dirty="0">
                <a:solidFill>
                  <a:schemeClr val="tx1"/>
                </a:solidFill>
              </a:rPr>
              <a:t> cf. Amos 4:6ff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tx1"/>
                </a:solidFill>
              </a:rPr>
              <a:t>Isaiah 45:7, </a:t>
            </a:r>
            <a:r>
              <a:rPr lang="en-US" sz="2400" dirty="0">
                <a:solidFill>
                  <a:schemeClr val="tx1"/>
                </a:solidFill>
              </a:rPr>
              <a:t>“I form the light, and create darkness; I make peace, and create evil; I am Jehovah, that doeth all these things.”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God made man perfect and desires that we be saved.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(2 Peter 3:9)</a:t>
            </a:r>
          </a:p>
        </p:txBody>
      </p:sp>
    </p:spTree>
    <p:extLst>
      <p:ext uri="{BB962C8B-B14F-4D97-AF65-F5344CB8AC3E}">
        <p14:creationId xmlns:p14="http://schemas.microsoft.com/office/powerpoint/2010/main" val="427440602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2211</TotalTime>
  <Words>1450</Words>
  <Application>Microsoft Office PowerPoint</Application>
  <PresentationFormat>On-screen Show (4:3)</PresentationFormat>
  <Paragraphs>98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Franklin Gothic Book</vt:lpstr>
      <vt:lpstr>Impact</vt:lpstr>
      <vt:lpstr>Wingdings</vt:lpstr>
      <vt:lpstr>Crop</vt:lpstr>
      <vt:lpstr>Lesson 14: Contention Over The Man Born Blind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13: In Jerusalem For the Feast</dc:title>
  <dc:creator>mgalloway2715@gmail.com</dc:creator>
  <cp:lastModifiedBy>Richard Lidh</cp:lastModifiedBy>
  <cp:revision>55</cp:revision>
  <cp:lastPrinted>2021-02-19T21:52:15Z</cp:lastPrinted>
  <dcterms:created xsi:type="dcterms:W3CDTF">2021-01-27T18:21:15Z</dcterms:created>
  <dcterms:modified xsi:type="dcterms:W3CDTF">2021-02-19T21:52:19Z</dcterms:modified>
</cp:coreProperties>
</file>